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12" r:id="rId1"/>
  </p:sldMasterIdLst>
  <p:notesMasterIdLst>
    <p:notesMasterId r:id="rId60"/>
  </p:notesMasterIdLst>
  <p:handoutMasterIdLst>
    <p:handoutMasterId r:id="rId61"/>
  </p:handoutMasterIdLst>
  <p:sldIdLst>
    <p:sldId id="335" r:id="rId2"/>
    <p:sldId id="324" r:id="rId3"/>
    <p:sldId id="342" r:id="rId4"/>
    <p:sldId id="313" r:id="rId5"/>
    <p:sldId id="378" r:id="rId6"/>
    <p:sldId id="289" r:id="rId7"/>
    <p:sldId id="351" r:id="rId8"/>
    <p:sldId id="343" r:id="rId9"/>
    <p:sldId id="380" r:id="rId10"/>
    <p:sldId id="290" r:id="rId11"/>
    <p:sldId id="379" r:id="rId12"/>
    <p:sldId id="291" r:id="rId13"/>
    <p:sldId id="381" r:id="rId14"/>
    <p:sldId id="292" r:id="rId15"/>
    <p:sldId id="382" r:id="rId16"/>
    <p:sldId id="403" r:id="rId17"/>
    <p:sldId id="383" r:id="rId18"/>
    <p:sldId id="294" r:id="rId19"/>
    <p:sldId id="384" r:id="rId20"/>
    <p:sldId id="349" r:id="rId21"/>
    <p:sldId id="385" r:id="rId22"/>
    <p:sldId id="296" r:id="rId23"/>
    <p:sldId id="386" r:id="rId24"/>
    <p:sldId id="377" r:id="rId25"/>
    <p:sldId id="387" r:id="rId26"/>
    <p:sldId id="298" r:id="rId27"/>
    <p:sldId id="388" r:id="rId28"/>
    <p:sldId id="299" r:id="rId29"/>
    <p:sldId id="389" r:id="rId30"/>
    <p:sldId id="300" r:id="rId31"/>
    <p:sldId id="390" r:id="rId32"/>
    <p:sldId id="314" r:id="rId33"/>
    <p:sldId id="391" r:id="rId34"/>
    <p:sldId id="315" r:id="rId35"/>
    <p:sldId id="392" r:id="rId36"/>
    <p:sldId id="316" r:id="rId37"/>
    <p:sldId id="393" r:id="rId38"/>
    <p:sldId id="317" r:id="rId39"/>
    <p:sldId id="394" r:id="rId40"/>
    <p:sldId id="318" r:id="rId41"/>
    <p:sldId id="395" r:id="rId42"/>
    <p:sldId id="319" r:id="rId43"/>
    <p:sldId id="396" r:id="rId44"/>
    <p:sldId id="320" r:id="rId45"/>
    <p:sldId id="397" r:id="rId46"/>
    <p:sldId id="321" r:id="rId47"/>
    <p:sldId id="398" r:id="rId48"/>
    <p:sldId id="322" r:id="rId49"/>
    <p:sldId id="399" r:id="rId50"/>
    <p:sldId id="323" r:id="rId51"/>
    <p:sldId id="400" r:id="rId52"/>
    <p:sldId id="311" r:id="rId53"/>
    <p:sldId id="401" r:id="rId54"/>
    <p:sldId id="312" r:id="rId55"/>
    <p:sldId id="402" r:id="rId56"/>
    <p:sldId id="336" r:id="rId57"/>
    <p:sldId id="339" r:id="rId58"/>
    <p:sldId id="338" r:id="rId5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A0D3E0"/>
    <a:srgbClr val="F9D98C"/>
    <a:srgbClr val="E8B6B5"/>
    <a:srgbClr val="FF66FF"/>
    <a:srgbClr val="66FFFF"/>
    <a:srgbClr val="00FF00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68" autoAdjust="0"/>
    <p:restoredTop sz="99371" autoAdjust="0"/>
  </p:normalViewPr>
  <p:slideViewPr>
    <p:cSldViewPr>
      <p:cViewPr>
        <p:scale>
          <a:sx n="71" d="100"/>
          <a:sy n="71" d="100"/>
        </p:scale>
        <p:origin x="-1824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71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91" tIns="46945" rIns="93891" bIns="46945" numCol="1" anchor="t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71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91" tIns="46945" rIns="93891" bIns="46945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94750"/>
            <a:ext cx="3038475" cy="469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91" tIns="46945" rIns="93891" bIns="46945" numCol="1" anchor="b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94750"/>
            <a:ext cx="3038475" cy="469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91" tIns="46945" rIns="93891" bIns="46945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pPr>
              <a:defRPr/>
            </a:pPr>
            <a:fld id="{36EC7DD1-E205-4178-B287-B53BF68EE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10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91" tIns="46945" rIns="93891" bIns="46945" numCol="1" anchor="t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91" tIns="46945" rIns="93891" bIns="46945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91" tIns="46945" rIns="93891" bIns="46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91" tIns="46945" rIns="93891" bIns="46945" numCol="1" anchor="b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91" tIns="46945" rIns="93891" bIns="46945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pPr>
              <a:defRPr/>
            </a:pPr>
            <a:fld id="{0177DDF2-A693-4165-81B2-C78D4BF66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43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00F22-18DA-47BF-9D12-7F637900E4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6FBBE-9520-407F-B494-801F268E39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EA269-5AE9-4051-801F-7A55E5587B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6EDEB-E9ED-4F48-92A9-5E28688955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95330-FA3B-467C-8808-0A64D225E1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5F5A7-2F95-4BB5-AC0A-96B3BE2B1F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03263-E868-4C02-ABC8-EC3C10EDE8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F7F0-3983-4703-80EE-021C692C9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82C8B-82D0-472E-93EB-BF6E567813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D5545-1243-44A1-B944-2295F8246F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5778D-8D5C-4AE2-B3D8-125511B006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A862F01-8E88-49C0-A794-8DAB2C9412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build="p" autoUpdateAnimBg="0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0.xml"/><Relationship Id="rId18" Type="http://schemas.openxmlformats.org/officeDocument/2006/relationships/slide" Target="slide30.xml"/><Relationship Id="rId26" Type="http://schemas.openxmlformats.org/officeDocument/2006/relationships/slide" Target="slide46.xml"/><Relationship Id="rId3" Type="http://schemas.openxmlformats.org/officeDocument/2006/relationships/image" Target="../media/image3.jpeg"/><Relationship Id="rId21" Type="http://schemas.openxmlformats.org/officeDocument/2006/relationships/slide" Target="slide36.xml"/><Relationship Id="rId7" Type="http://schemas.openxmlformats.org/officeDocument/2006/relationships/slide" Target="slide8.xml"/><Relationship Id="rId12" Type="http://schemas.openxmlformats.org/officeDocument/2006/relationships/slide" Target="slide18.xml"/><Relationship Id="rId17" Type="http://schemas.openxmlformats.org/officeDocument/2006/relationships/slide" Target="slide28.xml"/><Relationship Id="rId25" Type="http://schemas.openxmlformats.org/officeDocument/2006/relationships/slide" Target="slide44.xml"/><Relationship Id="rId2" Type="http://schemas.openxmlformats.org/officeDocument/2006/relationships/audio" Target="../media/audio3.wav"/><Relationship Id="rId16" Type="http://schemas.openxmlformats.org/officeDocument/2006/relationships/slide" Target="slide26.xml"/><Relationship Id="rId20" Type="http://schemas.openxmlformats.org/officeDocument/2006/relationships/slide" Target="slide34.xml"/><Relationship Id="rId29" Type="http://schemas.openxmlformats.org/officeDocument/2006/relationships/slide" Target="slide5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24" Type="http://schemas.openxmlformats.org/officeDocument/2006/relationships/slide" Target="slide42.xml"/><Relationship Id="rId5" Type="http://schemas.openxmlformats.org/officeDocument/2006/relationships/slide" Target="slide56.xml"/><Relationship Id="rId15" Type="http://schemas.openxmlformats.org/officeDocument/2006/relationships/slide" Target="slide24.xml"/><Relationship Id="rId23" Type="http://schemas.openxmlformats.org/officeDocument/2006/relationships/slide" Target="slide40.xml"/><Relationship Id="rId28" Type="http://schemas.openxmlformats.org/officeDocument/2006/relationships/slide" Target="slide50.xml"/><Relationship Id="rId10" Type="http://schemas.openxmlformats.org/officeDocument/2006/relationships/slide" Target="slide14.xml"/><Relationship Id="rId19" Type="http://schemas.openxmlformats.org/officeDocument/2006/relationships/slide" Target="slide32.xml"/><Relationship Id="rId4" Type="http://schemas.openxmlformats.org/officeDocument/2006/relationships/image" Target="../media/image4.jpeg"/><Relationship Id="rId9" Type="http://schemas.openxmlformats.org/officeDocument/2006/relationships/slide" Target="slide12.xml"/><Relationship Id="rId14" Type="http://schemas.openxmlformats.org/officeDocument/2006/relationships/slide" Target="slide22.xml"/><Relationship Id="rId22" Type="http://schemas.openxmlformats.org/officeDocument/2006/relationships/slide" Target="slide38.xml"/><Relationship Id="rId27" Type="http://schemas.openxmlformats.org/officeDocument/2006/relationships/slide" Target="slide48.xml"/><Relationship Id="rId30" Type="http://schemas.openxmlformats.org/officeDocument/2006/relationships/slide" Target="slide5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60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5943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to start.</a:t>
            </a:r>
            <a:endParaRPr lang="en-US" dirty="0"/>
          </a:p>
        </p:txBody>
      </p:sp>
      <p:pic>
        <p:nvPicPr>
          <p:cNvPr id="3" name="Picture 2" descr="u:\Desktop\licen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066800"/>
            <a:ext cx="549038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800" b="1" dirty="0" smtClean="0">
                <a:solidFill>
                  <a:srgbClr val="0070C0"/>
                </a:solidFill>
                <a:latin typeface="Lucida Calligraphy" pitchFamily="66" charset="0"/>
              </a:rPr>
              <a:t>12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9556" y="609600"/>
            <a:ext cx="7772400" cy="41148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marL="18288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Numbers 30</a:t>
            </a:r>
            <a:r>
              <a:rPr lang="en-US" b="0" dirty="0" smtClean="0">
                <a:solidFill>
                  <a:srgbClr val="66FFFF"/>
                </a:solidFill>
              </a:rPr>
              <a:t/>
            </a:r>
            <a:br>
              <a:rPr lang="en-US" b="0" dirty="0" smtClean="0">
                <a:solidFill>
                  <a:srgbClr val="66FFFF"/>
                </a:solidFill>
              </a:rPr>
            </a:br>
            <a:r>
              <a:rPr lang="en-US" b="0" dirty="0" smtClean="0">
                <a:solidFill>
                  <a:srgbClr val="66FFFF"/>
                </a:solidFill>
              </a:rPr>
              <a:t/>
            </a:r>
            <a:br>
              <a:rPr lang="en-US" b="0" dirty="0" smtClean="0">
                <a:solidFill>
                  <a:srgbClr val="66FFFF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How many sons did Jacob have?</a:t>
            </a:r>
          </a:p>
        </p:txBody>
      </p:sp>
      <p:sp>
        <p:nvSpPr>
          <p:cNvPr id="102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5867400"/>
            <a:ext cx="3886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5029200"/>
            <a:ext cx="4191000" cy="7620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5200" b="1" dirty="0" smtClean="0">
                <a:solidFill>
                  <a:srgbClr val="0070C0"/>
                </a:solidFill>
                <a:latin typeface="Lucida Calligraphy" pitchFamily="66" charset="0"/>
              </a:rPr>
              <a:t>969 years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107" y="609600"/>
            <a:ext cx="7772400" cy="3886200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3d extrusionH="57150">
              <a:bevelT w="38100" h="38100"/>
            </a:sp3d>
          </a:bodyPr>
          <a:lstStyle/>
          <a:p>
            <a:pPr marL="182880" indent="0" algn="ctr">
              <a:buNone/>
              <a:defRPr/>
            </a:pPr>
            <a:r>
              <a:rPr lang="en-US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Numbers </a:t>
            </a:r>
            <a:r>
              <a:rPr lang="en-US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40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sz="1000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.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  </a:t>
            </a:r>
            <a:r>
              <a:rPr lang="en-US" sz="4900" b="0" dirty="0" smtClean="0">
                <a:effectLst/>
                <a:latin typeface="Algerian" pitchFamily="82" charset="0"/>
              </a:rPr>
              <a:t>How old was the oldest man recorded in the Bible? </a:t>
            </a:r>
            <a:br>
              <a:rPr lang="en-US" sz="4900" b="0" dirty="0" smtClean="0">
                <a:effectLst/>
                <a:latin typeface="Algerian" pitchFamily="82" charset="0"/>
              </a:rPr>
            </a:br>
            <a:r>
              <a:rPr lang="en-US" sz="4500" b="0" dirty="0" smtClean="0">
                <a:effectLst/>
                <a:latin typeface="Algerian" pitchFamily="82" charset="0"/>
              </a:rPr>
              <a:t>(with in 10 years)</a:t>
            </a:r>
          </a:p>
        </p:txBody>
      </p:sp>
      <p:sp>
        <p:nvSpPr>
          <p:cNvPr id="122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6096000"/>
            <a:ext cx="3733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800" b="1" dirty="0" smtClean="0">
                <a:solidFill>
                  <a:srgbClr val="0070C0"/>
                </a:solidFill>
                <a:latin typeface="Lucida Calligraphy" pitchFamily="66" charset="0"/>
              </a:rPr>
              <a:t>17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05800" cy="35052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 marL="182880" indent="0" algn="ctr">
              <a:buNone/>
              <a:defRPr/>
            </a:pPr>
            <a:r>
              <a:rPr lang="en-US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Numbers </a:t>
            </a:r>
            <a:r>
              <a:rPr lang="en-US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50</a:t>
            </a:r>
            <a:r>
              <a:rPr lang="en-US" b="0" dirty="0" smtClean="0">
                <a:solidFill>
                  <a:srgbClr val="A0D3E0"/>
                </a:solidFill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A0D3E0"/>
                </a:solidFill>
                <a:latin typeface="Arial Black" pitchFamily="34" charset="0"/>
              </a:rPr>
            </a:br>
            <a:r>
              <a:rPr lang="en-US" b="0" dirty="0" smtClean="0">
                <a:solidFill>
                  <a:srgbClr val="A0D3E0"/>
                </a:solidFill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A0D3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A0D3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60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How many books of the Bible start with a number?</a:t>
            </a:r>
            <a:r>
              <a:rPr lang="en-US" b="0" dirty="0" smtClean="0">
                <a:solidFill>
                  <a:schemeClr val="bg1"/>
                </a:solidFill>
              </a:rPr>
              <a:t/>
            </a:r>
            <a:br>
              <a:rPr lang="en-US" b="0" dirty="0" smtClean="0">
                <a:solidFill>
                  <a:schemeClr val="bg1"/>
                </a:solidFill>
              </a:rPr>
            </a:br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143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95600" y="60960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648200"/>
            <a:ext cx="6400800" cy="1219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Lucida Calligraphy" pitchFamily="66" charset="0"/>
              </a:rPr>
              <a:t>The Christ, the Son of the Living God.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09600"/>
            <a:ext cx="7772400" cy="3276600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Jesus 10</a:t>
            </a:r>
            <a:r>
              <a:rPr lang="en-US" b="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60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Who did Peter say that Jesus was?</a:t>
            </a:r>
            <a:endParaRPr lang="en-US" sz="6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6096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2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876800"/>
            <a:ext cx="6400800" cy="914400"/>
          </a:xfrm>
        </p:spPr>
        <p:txBody>
          <a:bodyPr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800" dirty="0" smtClean="0">
                <a:solidFill>
                  <a:srgbClr val="0070C0"/>
                </a:solidFill>
                <a:latin typeface="Lucida Calligraphy" pitchFamily="66" charset="0"/>
              </a:rPr>
              <a:t>Must be born again.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533400"/>
            <a:ext cx="7772400" cy="32766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Jesus </a:t>
            </a: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20</a:t>
            </a:r>
            <a:b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What did Jesus tell </a:t>
            </a:r>
            <a:r>
              <a:rPr lang="en-US" b="0" dirty="0" err="1" smtClean="0">
                <a:solidFill>
                  <a:schemeClr val="tx1"/>
                </a:solidFill>
                <a:effectLst/>
                <a:latin typeface="Algerian" pitchFamily="82" charset="0"/>
              </a:rPr>
              <a:t>nicodemus</a:t>
            </a: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 that he must do?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84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4600" y="6019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776" cy="6858000"/>
          </a:xfrm>
          <a:prstGeom prst="rect">
            <a:avLst/>
          </a:prstGeom>
        </p:spPr>
      </p:pic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685800" y="4724400"/>
            <a:ext cx="5715000" cy="457200"/>
            <a:chOff x="144" y="3312"/>
            <a:chExt cx="3264" cy="772"/>
          </a:xfrm>
        </p:grpSpPr>
        <p:sp>
          <p:nvSpPr>
            <p:cNvPr id="205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44" y="3312"/>
              <a:ext cx="3264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endParaRPr>
            </a:p>
          </p:txBody>
        </p:sp>
        <p:sp>
          <p:nvSpPr>
            <p:cNvPr id="2055" name="Text Box 5"/>
            <p:cNvSpPr txBox="1">
              <a:spLocks noChangeArrowheads="1"/>
            </p:cNvSpPr>
            <p:nvPr/>
          </p:nvSpPr>
          <p:spPr bwMode="auto">
            <a:xfrm>
              <a:off x="528" y="3913"/>
              <a:ext cx="245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>
                <a:solidFill>
                  <a:srgbClr val="C0C0C0"/>
                </a:solidFill>
                <a:latin typeface="Arial" charset="0"/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19400" y="5065985"/>
            <a:ext cx="35814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lgerian" pitchFamily="82" charset="0"/>
              </a:rPr>
              <a:t>The Bible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Game 1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43200" y="30480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ucida Calligraphy" pitchFamily="66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Lucida Calligraphy" pitchFamily="66" charset="0"/>
              </a:rPr>
            </a:br>
            <a:r>
              <a:rPr lang="en-US" sz="3600" dirty="0">
                <a:solidFill>
                  <a:schemeClr val="bg1"/>
                </a:solidFill>
                <a:latin typeface="Lucida Calligraphy" pitchFamily="66" charset="0"/>
              </a:rPr>
              <a:t>Click to play!</a:t>
            </a:r>
          </a:p>
        </p:txBody>
      </p:sp>
    </p:spTree>
  </p:cSld>
  <p:clrMapOvr>
    <a:masterClrMapping/>
  </p:clrMapOvr>
  <p:transition spd="slow" advTm="0">
    <p:sndAc>
      <p:stSnd>
        <p:snd r:embed="rId2" name="thinkthem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800" b="1" dirty="0" smtClean="0">
                <a:solidFill>
                  <a:srgbClr val="0070C0"/>
                </a:solidFill>
                <a:latin typeface="Lucida Calligraphy" pitchFamily="66" charset="0"/>
              </a:rPr>
              <a:t>Lazarus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35814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Jesus </a:t>
            </a: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30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who did </a:t>
            </a:r>
            <a:r>
              <a:rPr lang="en-US" b="0" dirty="0" err="1" smtClean="0">
                <a:solidFill>
                  <a:schemeClr val="tx1"/>
                </a:solidFill>
                <a:effectLst/>
                <a:latin typeface="Algerian" pitchFamily="82" charset="0"/>
              </a:rPr>
              <a:t>jesus</a:t>
            </a: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 raise from the dead in Bethany? 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4200" y="6019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105400"/>
            <a:ext cx="64008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800" b="1" dirty="0" smtClean="0">
                <a:solidFill>
                  <a:srgbClr val="0070C0"/>
                </a:solidFill>
                <a:latin typeface="Lucida Calligraphy" pitchFamily="66" charset="0"/>
              </a:rPr>
              <a:t>Holy Spirit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35052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Jesus </a:t>
            </a: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40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Who is the comforter that Jesus spoke of?</a:t>
            </a:r>
            <a:endPara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5943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800" b="1" dirty="0" smtClean="0">
                <a:solidFill>
                  <a:srgbClr val="0070C0"/>
                </a:solidFill>
                <a:latin typeface="Lucida Calligraphy" pitchFamily="66" charset="0"/>
              </a:rPr>
              <a:t>He arose.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35052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Jesus </a:t>
            </a: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50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What happened the third day after his crucifixion?</a:t>
            </a:r>
            <a:endPara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95600" y="6019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705600" cy="861508"/>
          </a:xfrm>
        </p:spPr>
        <p:txBody>
          <a:bodyPr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5200" b="1" dirty="0" smtClean="0">
                <a:solidFill>
                  <a:srgbClr val="0070C0"/>
                </a:solidFill>
                <a:latin typeface="Lucida Calligraphy" pitchFamily="66" charset="0"/>
              </a:rPr>
              <a:t>Mansions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066800"/>
            <a:ext cx="7962900" cy="3352800"/>
          </a:xfrm>
          <a:ln>
            <a:noFill/>
          </a:ln>
          <a:effectLst/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Verses 10</a:t>
            </a:r>
            <a:r>
              <a:rPr lang="en-US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/>
            </a:r>
            <a:br>
              <a:rPr lang="en-US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</a:br>
            <a:r>
              <a:rPr lang="en-US" sz="1200" b="0" dirty="0" smtClean="0">
                <a:solidFill>
                  <a:schemeClr val="bg1"/>
                </a:solidFill>
                <a:effectLst/>
                <a:latin typeface="Algerian" pitchFamily="82" charset="0"/>
              </a:rPr>
              <a:t>.</a:t>
            </a: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/>
            </a:r>
            <a:b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</a:br>
            <a:r>
              <a:rPr lang="en-US" sz="4900" b="0" dirty="0" smtClean="0">
                <a:solidFill>
                  <a:schemeClr val="tx1"/>
                </a:solidFill>
                <a:effectLst/>
              </a:rPr>
              <a:t>John 14:2</a:t>
            </a:r>
            <a:br>
              <a:rPr lang="en-US" sz="4900" b="0" dirty="0" smtClean="0">
                <a:solidFill>
                  <a:schemeClr val="tx1"/>
                </a:solidFill>
                <a:effectLst/>
              </a:rPr>
            </a:br>
            <a:r>
              <a:rPr lang="en-US" sz="13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300" b="0" dirty="0" smtClean="0">
                <a:solidFill>
                  <a:schemeClr val="bg1"/>
                </a:solidFill>
                <a:effectLst/>
                <a:latin typeface="Algerian" pitchFamily="82" charset="0"/>
              </a:rPr>
              <a:t>.</a:t>
            </a: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/>
            </a:r>
            <a:b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</a:b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in my father’s house there are many…..</a:t>
            </a:r>
            <a:endPara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266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5943600"/>
            <a:ext cx="419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Lucida Calligraphy" pitchFamily="66" charset="0"/>
              </a:rPr>
              <a:t>Shepherd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7156" y="990600"/>
            <a:ext cx="7772400" cy="31242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Verses </a:t>
            </a:r>
            <a:r>
              <a:rPr lang="en-US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20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1400" b="0" dirty="0">
                <a:solidFill>
                  <a:schemeClr val="bg1"/>
                </a:solidFill>
                <a:effectLst/>
                <a:latin typeface="Algerian" pitchFamily="82" charset="0"/>
              </a:rPr>
              <a:t>.</a:t>
            </a:r>
            <a:r>
              <a:rPr lang="en-US" b="0" dirty="0">
                <a:solidFill>
                  <a:schemeClr val="tx1"/>
                </a:solidFill>
                <a:effectLst/>
                <a:latin typeface="Algerian" pitchFamily="82" charset="0"/>
              </a:rPr>
              <a:t/>
            </a:r>
            <a:br>
              <a:rPr lang="en-US" b="0" dirty="0">
                <a:solidFill>
                  <a:schemeClr val="tx1"/>
                </a:solidFill>
                <a:effectLst/>
                <a:latin typeface="Algerian" pitchFamily="82" charset="0"/>
              </a:rPr>
            </a:br>
            <a:r>
              <a:rPr lang="en-US" b="0" dirty="0" smtClean="0">
                <a:solidFill>
                  <a:schemeClr val="tx1"/>
                </a:solidFill>
                <a:effectLst/>
              </a:rPr>
              <a:t>Psalm 23:1</a:t>
            </a:r>
            <a:r>
              <a:rPr lang="en-US" b="0" dirty="0">
                <a:solidFill>
                  <a:schemeClr val="tx1"/>
                </a:solidFill>
                <a:effectLst/>
              </a:rPr>
              <a:t/>
            </a:r>
            <a:br>
              <a:rPr lang="en-US" b="0" dirty="0">
                <a:solidFill>
                  <a:schemeClr val="tx1"/>
                </a:solidFill>
                <a:effectLst/>
              </a:rPr>
            </a:br>
            <a:r>
              <a:rPr lang="en-US" sz="1400" b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dirty="0" smtClean="0">
                <a:solidFill>
                  <a:schemeClr val="bg1"/>
                </a:solidFill>
                <a:effectLst/>
                <a:latin typeface="Algerian" pitchFamily="82" charset="0"/>
              </a:rPr>
              <a:t>.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</a:t>
            </a: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The Lord is my ________ I shall not want…</a:t>
            </a:r>
            <a:endPara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95600" y="5943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429434"/>
            <a:ext cx="8001000" cy="4648200"/>
          </a:xfrm>
        </p:spPr>
        <p:txBody>
          <a:bodyPr>
            <a:normAutofit fontScale="62500" lnSpcReduction="20000"/>
          </a:bodyPr>
          <a:lstStyle/>
          <a:p>
            <a:pPr algn="l" eaLnBrk="1" hangingPunct="1"/>
            <a:r>
              <a:rPr lang="en-US" sz="3300" dirty="0" smtClean="0">
                <a:solidFill>
                  <a:srgbClr val="0033CC"/>
                </a:solidFill>
              </a:rPr>
              <a:t>Need host, three players and score keeper.</a:t>
            </a:r>
          </a:p>
          <a:p>
            <a:pPr algn="l" eaLnBrk="1" hangingPunct="1"/>
            <a:endParaRPr lang="en-US" sz="3300" dirty="0" smtClean="0">
              <a:solidFill>
                <a:srgbClr val="0033CC"/>
              </a:solidFill>
            </a:endParaRPr>
          </a:p>
          <a:p>
            <a:pPr algn="l" eaLnBrk="1" hangingPunct="1"/>
            <a:r>
              <a:rPr lang="en-US" sz="3300" dirty="0" smtClean="0">
                <a:solidFill>
                  <a:srgbClr val="0033CC"/>
                </a:solidFill>
              </a:rPr>
              <a:t>Click on requested category number box for question. </a:t>
            </a:r>
          </a:p>
          <a:p>
            <a:pPr algn="l" eaLnBrk="1" hangingPunct="1"/>
            <a:endParaRPr lang="en-US" sz="3300" dirty="0" smtClean="0">
              <a:solidFill>
                <a:srgbClr val="0033CC"/>
              </a:solidFill>
            </a:endParaRPr>
          </a:p>
          <a:p>
            <a:pPr algn="l" eaLnBrk="1" hangingPunct="1"/>
            <a:r>
              <a:rPr lang="en-US" sz="3300" dirty="0" smtClean="0">
                <a:solidFill>
                  <a:srgbClr val="0033CC"/>
                </a:solidFill>
              </a:rPr>
              <a:t>Wait for person to give answer or they all give up, then click on that question page for answer. You can use the sound effects.</a:t>
            </a:r>
          </a:p>
          <a:p>
            <a:pPr algn="l" eaLnBrk="1" hangingPunct="1"/>
            <a:endParaRPr lang="en-US" sz="3300" dirty="0" smtClean="0">
              <a:solidFill>
                <a:srgbClr val="0033CC"/>
              </a:solidFill>
            </a:endParaRPr>
          </a:p>
          <a:p>
            <a:pPr algn="l" eaLnBrk="1" hangingPunct="1"/>
            <a:r>
              <a:rPr lang="en-US" sz="3300" dirty="0" smtClean="0">
                <a:solidFill>
                  <a:srgbClr val="0033CC"/>
                </a:solidFill>
              </a:rPr>
              <a:t> Answers do not have to be exact nor in question form.</a:t>
            </a:r>
          </a:p>
          <a:p>
            <a:pPr algn="l" eaLnBrk="1" hangingPunct="1"/>
            <a:endParaRPr lang="en-US" sz="3300" dirty="0" smtClean="0">
              <a:solidFill>
                <a:srgbClr val="0033CC"/>
              </a:solidFill>
            </a:endParaRPr>
          </a:p>
          <a:p>
            <a:pPr algn="l" eaLnBrk="1" hangingPunct="1"/>
            <a:r>
              <a:rPr lang="en-US" sz="3300" dirty="0" smtClean="0">
                <a:solidFill>
                  <a:srgbClr val="0033CC"/>
                </a:solidFill>
              </a:rPr>
              <a:t>To promote guessing, do not remove points for wrong answers except for the Final Jeopardy question located at bottom right.</a:t>
            </a:r>
          </a:p>
          <a:p>
            <a:pPr algn="l" eaLnBrk="1" hangingPunct="1"/>
            <a:endParaRPr lang="en-US" sz="3300" dirty="0" smtClean="0">
              <a:solidFill>
                <a:srgbClr val="0033CC"/>
              </a:solidFill>
            </a:endParaRPr>
          </a:p>
          <a:p>
            <a:pPr algn="l" eaLnBrk="1" hangingPunct="1"/>
            <a:r>
              <a:rPr lang="en-US" sz="3200" dirty="0" smtClean="0">
                <a:solidFill>
                  <a:srgbClr val="0070C0"/>
                </a:solidFill>
              </a:rPr>
              <a:t>      </a:t>
            </a:r>
            <a:r>
              <a:rPr lang="en-US" sz="3200" dirty="0" smtClean="0">
                <a:solidFill>
                  <a:srgbClr val="0033CC"/>
                </a:solidFill>
              </a:rPr>
              <a:t>Click on the house to go to main game screen.</a:t>
            </a:r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66199" y="5303221"/>
            <a:ext cx="838200" cy="10668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6499" y="331825"/>
            <a:ext cx="5638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INSTRUCTIONS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700" y="6077634"/>
            <a:ext cx="4762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This is a free educational presentation which is not associated with the TV game show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Bevel 3"/>
          <p:cNvSpPr/>
          <p:nvPr/>
        </p:nvSpPr>
        <p:spPr>
          <a:xfrm>
            <a:off x="7404399" y="1828800"/>
            <a:ext cx="901401" cy="72883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7" name="AutoShape 5">
            <a:hlinkClick r:id="" action="ppaction://noaction" highlightClick="1">
              <a:snd r:embed="rId4" name="timesup.wav"/>
            </a:hlinkClick>
          </p:cNvPr>
          <p:cNvSpPr>
            <a:spLocks noChangeArrowheads="1"/>
          </p:cNvSpPr>
          <p:nvPr/>
        </p:nvSpPr>
        <p:spPr bwMode="auto">
          <a:xfrm>
            <a:off x="7512198" y="3657600"/>
            <a:ext cx="793601" cy="715384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7696" y="5401684"/>
            <a:ext cx="6705600" cy="694316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Lucida Calligraphy" pitchFamily="66" charset="0"/>
              </a:rPr>
              <a:t>Saved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33528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Verses </a:t>
            </a:r>
            <a:r>
              <a:rPr lang="en-US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30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</a:t>
            </a: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Believe on the Lord Jesus and you shall be…</a:t>
            </a:r>
            <a:endParaRPr lang="en-US" b="0" dirty="0" smtClean="0"/>
          </a:p>
        </p:txBody>
      </p:sp>
      <p:sp>
        <p:nvSpPr>
          <p:cNvPr id="307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00961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6096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77000" cy="8001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Lucida Calligraphy" pitchFamily="66" charset="0"/>
              </a:rPr>
              <a:t>Sin against You.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0731" y="533400"/>
            <a:ext cx="7772400" cy="33528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Verses </a:t>
            </a:r>
            <a:r>
              <a:rPr lang="en-US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40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1400" b="0" dirty="0">
                <a:solidFill>
                  <a:schemeClr val="bg1"/>
                </a:solidFill>
                <a:effectLst/>
                <a:latin typeface="Algerian" pitchFamily="82" charset="0"/>
              </a:rPr>
              <a:t>.</a:t>
            </a:r>
            <a:r>
              <a:rPr lang="en-US" b="0" dirty="0">
                <a:solidFill>
                  <a:schemeClr val="tx1"/>
                </a:solidFill>
                <a:effectLst/>
                <a:latin typeface="Algerian" pitchFamily="82" charset="0"/>
              </a:rPr>
              <a:t/>
            </a:r>
            <a:br>
              <a:rPr lang="en-US" b="0" dirty="0">
                <a:solidFill>
                  <a:schemeClr val="tx1"/>
                </a:solidFill>
                <a:effectLst/>
                <a:latin typeface="Algerian" pitchFamily="82" charset="0"/>
              </a:rPr>
            </a:br>
            <a:r>
              <a:rPr lang="en-US" b="0" dirty="0" smtClean="0">
                <a:solidFill>
                  <a:schemeClr val="tx1"/>
                </a:solidFill>
                <a:effectLst/>
              </a:rPr>
              <a:t>Psalm 119:11</a:t>
            </a:r>
            <a:r>
              <a:rPr lang="en-US" b="0" dirty="0">
                <a:solidFill>
                  <a:schemeClr val="tx1"/>
                </a:solidFill>
                <a:effectLst/>
              </a:rPr>
              <a:t/>
            </a:r>
            <a:br>
              <a:rPr lang="en-US" b="0" dirty="0">
                <a:solidFill>
                  <a:schemeClr val="tx1"/>
                </a:solidFill>
                <a:effectLst/>
              </a:rPr>
            </a:br>
            <a:r>
              <a:rPr lang="en-US" sz="1400" b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dirty="0">
                <a:solidFill>
                  <a:schemeClr val="bg1"/>
                </a:solidFill>
                <a:effectLst/>
                <a:latin typeface="Algerian" pitchFamily="82" charset="0"/>
              </a:rPr>
              <a:t>.</a:t>
            </a:r>
            <a:r>
              <a:rPr lang="en-US" b="0" dirty="0">
                <a:solidFill>
                  <a:schemeClr val="tx1"/>
                </a:solidFill>
                <a:effectLst/>
                <a:latin typeface="Algerian" pitchFamily="82" charset="0"/>
              </a:rPr>
              <a:t/>
            </a:r>
            <a:br>
              <a:rPr lang="en-US" b="0" dirty="0">
                <a:solidFill>
                  <a:schemeClr val="tx1"/>
                </a:solidFill>
                <a:effectLst/>
                <a:latin typeface="Algerian" pitchFamily="82" charset="0"/>
              </a:rPr>
            </a:br>
            <a:r>
              <a:rPr lang="en-US" b="0" dirty="0" smtClean="0"/>
              <a:t> </a:t>
            </a: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Your word have I hid in my heart so that I might not…</a:t>
            </a:r>
            <a:endPara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5943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257800"/>
            <a:ext cx="6400800" cy="7239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Lucida Calligraphy" pitchFamily="66" charset="0"/>
              </a:rPr>
              <a:t>Works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33528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Verses </a:t>
            </a:r>
            <a:r>
              <a:rPr lang="en-US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50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1400" b="0" dirty="0">
                <a:solidFill>
                  <a:schemeClr val="bg1"/>
                </a:solidFill>
                <a:effectLst/>
                <a:latin typeface="Algerian" pitchFamily="82" charset="0"/>
              </a:rPr>
              <a:t>.</a:t>
            </a:r>
            <a:r>
              <a:rPr lang="en-US" b="0" dirty="0">
                <a:solidFill>
                  <a:schemeClr val="tx1"/>
                </a:solidFill>
                <a:effectLst/>
                <a:latin typeface="Algerian" pitchFamily="82" charset="0"/>
              </a:rPr>
              <a:t/>
            </a:r>
            <a:br>
              <a:rPr lang="en-US" b="0" dirty="0">
                <a:solidFill>
                  <a:schemeClr val="tx1"/>
                </a:solidFill>
                <a:effectLst/>
                <a:latin typeface="Algerian" pitchFamily="82" charset="0"/>
              </a:rPr>
            </a:br>
            <a:r>
              <a:rPr lang="en-US" b="0" dirty="0" smtClean="0">
                <a:solidFill>
                  <a:schemeClr val="tx1"/>
                </a:solidFill>
                <a:effectLst/>
              </a:rPr>
              <a:t>Ephesians 2:8,9</a:t>
            </a:r>
            <a:r>
              <a:rPr lang="en-US" b="0" dirty="0">
                <a:solidFill>
                  <a:schemeClr val="tx1"/>
                </a:solidFill>
                <a:effectLst/>
              </a:rPr>
              <a:t/>
            </a:r>
            <a:br>
              <a:rPr lang="en-US" b="0" dirty="0">
                <a:solidFill>
                  <a:schemeClr val="tx1"/>
                </a:solidFill>
                <a:effectLst/>
              </a:rPr>
            </a:br>
            <a:r>
              <a:rPr lang="en-US" sz="1400" b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dirty="0">
                <a:solidFill>
                  <a:schemeClr val="bg1"/>
                </a:solidFill>
                <a:effectLst/>
                <a:latin typeface="Algerian" pitchFamily="82" charset="0"/>
              </a:rPr>
              <a:t>.</a:t>
            </a:r>
            <a:r>
              <a:rPr lang="en-US" b="0" dirty="0">
                <a:solidFill>
                  <a:schemeClr val="tx1"/>
                </a:solidFill>
                <a:effectLst/>
                <a:latin typeface="Algerian" pitchFamily="82" charset="0"/>
              </a:rPr>
              <a:t/>
            </a:r>
            <a:br>
              <a:rPr lang="en-US" b="0" dirty="0">
                <a:solidFill>
                  <a:schemeClr val="tx1"/>
                </a:solidFill>
                <a:effectLst/>
                <a:latin typeface="Algerian" pitchFamily="82" charset="0"/>
              </a:rPr>
            </a:br>
            <a:r>
              <a:rPr lang="en-US" b="0" dirty="0" smtClean="0"/>
              <a:t> </a:t>
            </a: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… it is the gift of God, not of _____ lest any man should boast.</a:t>
            </a:r>
            <a:endParaRPr lang="en-US" b="0" dirty="0" smtClean="0"/>
          </a:p>
        </p:txBody>
      </p:sp>
      <p:sp>
        <p:nvSpPr>
          <p:cNvPr id="348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4200" y="6096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05400"/>
            <a:ext cx="6400800" cy="7620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800" b="1" i="1" dirty="0" smtClean="0">
                <a:solidFill>
                  <a:srgbClr val="0070C0"/>
                </a:solidFill>
                <a:latin typeface="Lucida Calligraphy" pitchFamily="66" charset="0"/>
              </a:rPr>
              <a:t>Eve</a:t>
            </a:r>
            <a:r>
              <a:rPr lang="en-US" sz="4800" dirty="0" smtClean="0"/>
              <a:t>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924800" cy="3429000"/>
          </a:xfrm>
        </p:spPr>
        <p:txBody>
          <a:bodyPr>
            <a:normAutofit/>
          </a:bodyPr>
          <a:lstStyle/>
          <a:p>
            <a:pPr marL="182880" indent="0" algn="ctr">
              <a:buNone/>
              <a:defRPr/>
            </a:pP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Who 10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Who was the first woman?</a:t>
            </a:r>
            <a:endParaRPr lang="en-US" b="0" dirty="0" smtClean="0"/>
          </a:p>
        </p:txBody>
      </p:sp>
      <p:sp>
        <p:nvSpPr>
          <p:cNvPr id="368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95600" y="6019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029200"/>
            <a:ext cx="64008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800" b="1" dirty="0" smtClean="0">
                <a:solidFill>
                  <a:srgbClr val="0070C0"/>
                </a:solidFill>
                <a:latin typeface="Lucida Calligraphy" pitchFamily="66" charset="0"/>
              </a:rPr>
              <a:t>Moses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838200"/>
            <a:ext cx="7772400" cy="3429000"/>
          </a:xfrm>
        </p:spPr>
        <p:txBody>
          <a:bodyPr>
            <a:normAutofit/>
          </a:bodyPr>
          <a:lstStyle/>
          <a:p>
            <a:pPr marL="182880" indent="0" algn="ctr">
              <a:buNone/>
              <a:defRPr/>
            </a:pP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Who </a:t>
            </a: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20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Who said let my people go?</a:t>
            </a:r>
            <a:endPara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7724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4200" y="5867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3" name="Text Box 30"/>
          <p:cNvSpPr txBox="1">
            <a:spLocks noChangeArrowheads="1"/>
          </p:cNvSpPr>
          <p:nvPr/>
        </p:nvSpPr>
        <p:spPr bwMode="auto">
          <a:xfrm>
            <a:off x="1371600" y="1676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 b="1"/>
          </a:p>
        </p:txBody>
      </p:sp>
      <p:sp>
        <p:nvSpPr>
          <p:cNvPr id="34" name="Rectangle 33"/>
          <p:cNvSpPr/>
          <p:nvPr/>
        </p:nvSpPr>
        <p:spPr>
          <a:xfrm>
            <a:off x="2232660" y="1233544"/>
            <a:ext cx="14478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b="1" dirty="0" smtClean="0">
                <a:solidFill>
                  <a:srgbClr val="0033CC"/>
                </a:solidFill>
                <a:latin typeface="Poor Richard" pitchFamily="18" charset="0"/>
              </a:rPr>
              <a:t>Jesus</a:t>
            </a:r>
            <a:endParaRPr lang="en-US" sz="33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5193" y="1195892"/>
            <a:ext cx="1522207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smtClean="0">
                <a:solidFill>
                  <a:srgbClr val="0033CC"/>
                </a:solidFill>
                <a:latin typeface="Poor Richard" pitchFamily="18" charset="0"/>
              </a:rPr>
              <a:t>Numbers</a:t>
            </a:r>
            <a:endParaRPr lang="en-US" sz="30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30575" y="1235336"/>
            <a:ext cx="1447800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b="1" dirty="0" smtClean="0">
                <a:solidFill>
                  <a:srgbClr val="0033CC"/>
                </a:solidFill>
                <a:latin typeface="Poor Richard" pitchFamily="18" charset="0"/>
              </a:rPr>
              <a:t>Verses</a:t>
            </a:r>
            <a:endParaRPr lang="en-US" sz="33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43282" y="1233544"/>
            <a:ext cx="14478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33CC"/>
                </a:solidFill>
                <a:latin typeface="Poor Richard" pitchFamily="18" charset="0"/>
              </a:rPr>
              <a:t>Who</a:t>
            </a:r>
            <a:endParaRPr lang="en-US" sz="32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83780" y="1235336"/>
            <a:ext cx="1447800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33CC"/>
                </a:solidFill>
                <a:latin typeface="Poor Richard" pitchFamily="18" charset="0"/>
              </a:rPr>
              <a:t>Old T.</a:t>
            </a:r>
            <a:endParaRPr lang="en-US" sz="32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sp>
        <p:nvSpPr>
          <p:cNvPr id="4129" name="TextBox 40"/>
          <p:cNvSpPr txBox="1">
            <a:spLocks noChangeArrowheads="1"/>
          </p:cNvSpPr>
          <p:nvPr/>
        </p:nvSpPr>
        <p:spPr bwMode="auto">
          <a:xfrm>
            <a:off x="2362200" y="152400"/>
            <a:ext cx="441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Algerian" pitchFamily="82" charset="0"/>
              </a:rPr>
              <a:t>The Bible</a:t>
            </a:r>
            <a:endParaRPr lang="en-US" sz="60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4130" name="TextBox 34"/>
          <p:cNvSpPr txBox="1">
            <a:spLocks noChangeArrowheads="1"/>
          </p:cNvSpPr>
          <p:nvPr/>
        </p:nvSpPr>
        <p:spPr bwMode="auto">
          <a:xfrm>
            <a:off x="6969834" y="6359298"/>
            <a:ext cx="19099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Poor Richard" pitchFamily="18" charset="0"/>
                <a:hlinkClick r:id="rId5" action="ppaction://hlinksldjump"/>
              </a:rPr>
              <a:t>Final Question</a:t>
            </a:r>
            <a:endParaRPr lang="en-US" b="1" dirty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35" name="Bevel 34">
            <a:hlinkClick r:id="rId6" action="ppaction://hlinksldjump"/>
          </p:cNvPr>
          <p:cNvSpPr/>
          <p:nvPr/>
        </p:nvSpPr>
        <p:spPr>
          <a:xfrm>
            <a:off x="495300" y="2438400"/>
            <a:ext cx="1447800" cy="746760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  <a:hlinkClick r:id="rId6" action="ppaction://hlinksldjump"/>
              </a:rPr>
              <a:t>10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Bevel 63">
            <a:hlinkClick r:id="rId7" action="ppaction://hlinksldjump"/>
          </p:cNvPr>
          <p:cNvSpPr/>
          <p:nvPr/>
        </p:nvSpPr>
        <p:spPr>
          <a:xfrm>
            <a:off x="487680" y="3207217"/>
            <a:ext cx="1447800" cy="754379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  <a:hlinkClick r:id="rId7" action="ppaction://hlinksldjump"/>
              </a:rPr>
              <a:t>20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Bevel 64">
            <a:hlinkClick r:id="rId8" action="ppaction://hlinksldjump"/>
          </p:cNvPr>
          <p:cNvSpPr/>
          <p:nvPr/>
        </p:nvSpPr>
        <p:spPr>
          <a:xfrm>
            <a:off x="495300" y="3961596"/>
            <a:ext cx="1447800" cy="746760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8" action="ppaction://hlinksldjump"/>
              </a:rPr>
              <a:t>30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Bevel 65">
            <a:hlinkClick r:id="rId9" action="ppaction://hlinksldjump"/>
          </p:cNvPr>
          <p:cNvSpPr/>
          <p:nvPr/>
        </p:nvSpPr>
        <p:spPr>
          <a:xfrm>
            <a:off x="487680" y="4715974"/>
            <a:ext cx="1447800" cy="754379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9" action="ppaction://hlinksldjump"/>
              </a:rPr>
              <a:t>40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Bevel 66">
            <a:hlinkClick r:id="rId10" action="ppaction://hlinksldjump"/>
          </p:cNvPr>
          <p:cNvSpPr/>
          <p:nvPr/>
        </p:nvSpPr>
        <p:spPr>
          <a:xfrm>
            <a:off x="495300" y="5477973"/>
            <a:ext cx="1447800" cy="754379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0" action="ppaction://hlinksldjump"/>
              </a:rPr>
              <a:t>50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Bevel 67">
            <a:hlinkClick r:id="rId11" action="ppaction://hlinksldjump"/>
          </p:cNvPr>
          <p:cNvSpPr/>
          <p:nvPr/>
        </p:nvSpPr>
        <p:spPr>
          <a:xfrm>
            <a:off x="2232660" y="2438400"/>
            <a:ext cx="1447800" cy="74676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  <a:hlinkClick r:id="rId11" action="ppaction://hlinksldjump"/>
              </a:rPr>
              <a:t>10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Bevel 68">
            <a:hlinkClick r:id="rId12" action="ppaction://hlinksldjump"/>
          </p:cNvPr>
          <p:cNvSpPr/>
          <p:nvPr/>
        </p:nvSpPr>
        <p:spPr>
          <a:xfrm>
            <a:off x="2225040" y="3207217"/>
            <a:ext cx="1447800" cy="754379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  <a:hlinkClick r:id="rId12" action="ppaction://hlinksldjump"/>
              </a:rPr>
              <a:t>20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Bevel 69">
            <a:hlinkClick r:id="rId13" action="ppaction://hlinksldjump"/>
          </p:cNvPr>
          <p:cNvSpPr/>
          <p:nvPr/>
        </p:nvSpPr>
        <p:spPr>
          <a:xfrm>
            <a:off x="2232660" y="3938179"/>
            <a:ext cx="1447800" cy="74676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3" action="ppaction://hlinksldjump"/>
              </a:rPr>
              <a:t>30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Bevel 70">
            <a:hlinkClick r:id="rId14" action="ppaction://hlinksldjump"/>
          </p:cNvPr>
          <p:cNvSpPr/>
          <p:nvPr/>
        </p:nvSpPr>
        <p:spPr>
          <a:xfrm>
            <a:off x="2225040" y="4715974"/>
            <a:ext cx="1447800" cy="754379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4" action="ppaction://hlinksldjump"/>
              </a:rPr>
              <a:t>40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Bevel 71">
            <a:hlinkClick r:id="rId15" action="ppaction://hlinksldjump"/>
          </p:cNvPr>
          <p:cNvSpPr/>
          <p:nvPr/>
        </p:nvSpPr>
        <p:spPr>
          <a:xfrm>
            <a:off x="2232660" y="5477973"/>
            <a:ext cx="1447800" cy="754379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5" action="ppaction://hlinksldjump"/>
              </a:rPr>
              <a:t>50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Bevel 72">
            <a:hlinkClick r:id="rId16" action="ppaction://hlinksldjump"/>
          </p:cNvPr>
          <p:cNvSpPr/>
          <p:nvPr/>
        </p:nvSpPr>
        <p:spPr>
          <a:xfrm>
            <a:off x="3913542" y="2438400"/>
            <a:ext cx="1447800" cy="746760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  <a:hlinkClick r:id="rId16" action="ppaction://hlinksldjump"/>
              </a:rPr>
              <a:t>10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Bevel 73">
            <a:hlinkClick r:id="rId17" action="ppaction://hlinksldjump"/>
          </p:cNvPr>
          <p:cNvSpPr/>
          <p:nvPr/>
        </p:nvSpPr>
        <p:spPr>
          <a:xfrm>
            <a:off x="3905922" y="3207217"/>
            <a:ext cx="1447800" cy="754379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  <a:hlinkClick r:id="rId17" action="ppaction://hlinksldjump"/>
              </a:rPr>
              <a:t>20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Bevel 74">
            <a:hlinkClick r:id="rId18" action="ppaction://hlinksldjump"/>
          </p:cNvPr>
          <p:cNvSpPr/>
          <p:nvPr/>
        </p:nvSpPr>
        <p:spPr>
          <a:xfrm>
            <a:off x="3913542" y="3961596"/>
            <a:ext cx="1447800" cy="746760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8" action="ppaction://hlinksldjump"/>
              </a:rPr>
              <a:t>30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" name="Bevel 75">
            <a:hlinkClick r:id="rId19" action="ppaction://hlinksldjump"/>
          </p:cNvPr>
          <p:cNvSpPr/>
          <p:nvPr/>
        </p:nvSpPr>
        <p:spPr>
          <a:xfrm>
            <a:off x="3905922" y="4715974"/>
            <a:ext cx="1447800" cy="754379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9" action="ppaction://hlinksldjump"/>
              </a:rPr>
              <a:t>40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Bevel 76">
            <a:hlinkClick r:id="rId20" action="ppaction://hlinksldjump"/>
          </p:cNvPr>
          <p:cNvSpPr/>
          <p:nvPr/>
        </p:nvSpPr>
        <p:spPr>
          <a:xfrm>
            <a:off x="3913542" y="5477973"/>
            <a:ext cx="1447800" cy="754379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0" action="ppaction://hlinksldjump"/>
              </a:rPr>
              <a:t>50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Bevel 77">
            <a:hlinkClick r:id="rId21" action="ppaction://hlinksldjump"/>
          </p:cNvPr>
          <p:cNvSpPr/>
          <p:nvPr/>
        </p:nvSpPr>
        <p:spPr>
          <a:xfrm>
            <a:off x="5650902" y="2438400"/>
            <a:ext cx="1447800" cy="74676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  <a:hlinkClick r:id="rId21" action="ppaction://hlinksldjump"/>
              </a:rPr>
              <a:t>10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Bevel 78">
            <a:hlinkClick r:id="rId22" action="ppaction://hlinksldjump"/>
          </p:cNvPr>
          <p:cNvSpPr/>
          <p:nvPr/>
        </p:nvSpPr>
        <p:spPr>
          <a:xfrm>
            <a:off x="5643282" y="3207217"/>
            <a:ext cx="1447800" cy="754379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  <a:hlinkClick r:id="rId22" action="ppaction://hlinksldjump"/>
              </a:rPr>
              <a:t>20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Bevel 79">
            <a:hlinkClick r:id="rId23" action="ppaction://hlinksldjump"/>
          </p:cNvPr>
          <p:cNvSpPr/>
          <p:nvPr/>
        </p:nvSpPr>
        <p:spPr>
          <a:xfrm>
            <a:off x="5650902" y="3938179"/>
            <a:ext cx="1447800" cy="74676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3" action="ppaction://hlinksldjump"/>
              </a:rPr>
              <a:t>30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" name="Bevel 80">
            <a:hlinkClick r:id="rId24" action="ppaction://hlinksldjump"/>
          </p:cNvPr>
          <p:cNvSpPr/>
          <p:nvPr/>
        </p:nvSpPr>
        <p:spPr>
          <a:xfrm>
            <a:off x="5643282" y="4715974"/>
            <a:ext cx="1447800" cy="754379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4" action="ppaction://hlinksldjump"/>
              </a:rPr>
              <a:t>40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Bevel 81">
            <a:hlinkClick r:id="rId25" action="ppaction://hlinksldjump"/>
          </p:cNvPr>
          <p:cNvSpPr/>
          <p:nvPr/>
        </p:nvSpPr>
        <p:spPr>
          <a:xfrm>
            <a:off x="5650902" y="5477973"/>
            <a:ext cx="1447800" cy="754379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5" action="ppaction://hlinksldjump"/>
              </a:rPr>
              <a:t>50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3" name="Bevel 82">
            <a:hlinkClick r:id="rId26" action="ppaction://hlinksldjump"/>
          </p:cNvPr>
          <p:cNvSpPr/>
          <p:nvPr/>
        </p:nvSpPr>
        <p:spPr>
          <a:xfrm>
            <a:off x="7391400" y="2438400"/>
            <a:ext cx="1447800" cy="746760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  <a:hlinkClick r:id="rId26" action="ppaction://hlinksldjump"/>
              </a:rPr>
              <a:t>10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4" name="Bevel 83">
            <a:hlinkClick r:id="rId27" action="ppaction://hlinksldjump"/>
          </p:cNvPr>
          <p:cNvSpPr/>
          <p:nvPr/>
        </p:nvSpPr>
        <p:spPr>
          <a:xfrm>
            <a:off x="7383780" y="3207217"/>
            <a:ext cx="1447800" cy="754379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  <a:hlinkClick r:id="rId27" action="ppaction://hlinksldjump"/>
              </a:rPr>
              <a:t>20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5" name="Bevel 84">
            <a:hlinkClick r:id="rId28" action="ppaction://hlinksldjump"/>
          </p:cNvPr>
          <p:cNvSpPr/>
          <p:nvPr/>
        </p:nvSpPr>
        <p:spPr>
          <a:xfrm>
            <a:off x="7391400" y="3961596"/>
            <a:ext cx="1447800" cy="746760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8" action="ppaction://hlinksldjump"/>
              </a:rPr>
              <a:t>30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Bevel 85">
            <a:hlinkClick r:id="rId24" action="ppaction://hlinksldjump"/>
          </p:cNvPr>
          <p:cNvSpPr/>
          <p:nvPr/>
        </p:nvSpPr>
        <p:spPr>
          <a:xfrm>
            <a:off x="7383780" y="4715974"/>
            <a:ext cx="1447800" cy="754379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9" action="ppaction://hlinksldjump"/>
              </a:rPr>
              <a:t>40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7" name="Bevel 86">
            <a:hlinkClick r:id="rId30" action="ppaction://hlinksldjump"/>
          </p:cNvPr>
          <p:cNvSpPr/>
          <p:nvPr/>
        </p:nvSpPr>
        <p:spPr>
          <a:xfrm>
            <a:off x="7391400" y="5477973"/>
            <a:ext cx="1447800" cy="754379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0" action="ppaction://hlinksldjump"/>
              </a:rPr>
              <a:t>50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" y="6359297"/>
            <a:ext cx="241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Poor Richard" pitchFamily="18" charset="0"/>
              </a:rPr>
              <a:t>Rev: 01/19/14</a:t>
            </a:r>
            <a:endParaRPr lang="en-US" sz="1800" b="1" dirty="0">
              <a:solidFill>
                <a:srgbClr val="7030A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 spd="slow" advTm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105400"/>
            <a:ext cx="67818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800" b="1" dirty="0" smtClean="0">
                <a:solidFill>
                  <a:srgbClr val="0070C0"/>
                </a:solidFill>
                <a:latin typeface="Lucida Calligraphy" pitchFamily="66" charset="0"/>
              </a:rPr>
              <a:t>Saul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457200"/>
            <a:ext cx="7772400" cy="38862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Who </a:t>
            </a: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30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What was Paul’s name before he was converted?</a:t>
            </a:r>
            <a:endParaRPr lang="en-US" b="0" dirty="0" smtClean="0"/>
          </a:p>
        </p:txBody>
      </p:sp>
      <p:sp>
        <p:nvSpPr>
          <p:cNvPr id="409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95600" y="5943600"/>
            <a:ext cx="3657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105400"/>
            <a:ext cx="49530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0070C0"/>
                </a:solidFill>
                <a:latin typeface="Lucida Calligraphy" pitchFamily="66" charset="0"/>
              </a:rPr>
              <a:t>Judas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3429000"/>
          </a:xfrm>
        </p:spPr>
        <p:txBody>
          <a:bodyPr>
            <a:normAutofit/>
          </a:bodyPr>
          <a:lstStyle/>
          <a:p>
            <a:pPr marL="182880" indent="0" algn="ctr">
              <a:buNone/>
              <a:defRPr/>
            </a:pP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Who </a:t>
            </a: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40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Who betrayed Jesus?</a:t>
            </a:r>
            <a:endPara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90861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4994238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0" y="5943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0070C0"/>
                </a:solidFill>
                <a:latin typeface="Lucida Calligraphy" pitchFamily="66" charset="0"/>
              </a:rPr>
              <a:t>Matthew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8115300" cy="33528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Who </a:t>
            </a: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50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Which disciple of Jesus was a tax collector and wrote a book?</a:t>
            </a:r>
            <a:endPara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5943600"/>
            <a:ext cx="4038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1066800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0070C0"/>
                </a:solidFill>
              </a:rPr>
              <a:t>The ten commandments tablets.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33528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Old </a:t>
            </a:r>
            <a:r>
              <a:rPr lang="en-US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Testament</a:t>
            </a:r>
            <a:r>
              <a:rPr lang="en-US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 10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1000" b="0" dirty="0" smtClean="0"/>
              <a:t>.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</a:t>
            </a: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What did the ark of the covenant house and we still read today?</a:t>
            </a:r>
            <a:endPara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0800" y="6019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029200"/>
            <a:ext cx="64008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800" b="1" dirty="0">
                <a:solidFill>
                  <a:srgbClr val="0070C0"/>
                </a:solidFill>
                <a:latin typeface="Lucida Calligraphy" pitchFamily="66" charset="0"/>
              </a:rPr>
              <a:t>R</a:t>
            </a:r>
            <a:r>
              <a:rPr lang="en-US" sz="4800" b="1" dirty="0" smtClean="0">
                <a:solidFill>
                  <a:srgbClr val="0070C0"/>
                </a:solidFill>
                <a:latin typeface="Lucida Calligraphy" pitchFamily="66" charset="0"/>
              </a:rPr>
              <a:t>ainbow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32004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Old Testament</a:t>
            </a:r>
            <a:r>
              <a:rPr lang="en-US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 20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1200" b="0" dirty="0" smtClean="0"/>
              <a:t>.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</a:t>
            </a: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What did god give as a sign that he will not again destroy the world with water?</a:t>
            </a:r>
            <a:endParaRPr lang="en-US" b="0" dirty="0" smtClean="0"/>
          </a:p>
        </p:txBody>
      </p:sp>
      <p:sp>
        <p:nvSpPr>
          <p:cNvPr id="4915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4979446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5867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95698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800" b="1" dirty="0" smtClean="0">
                <a:solidFill>
                  <a:srgbClr val="0070C0"/>
                </a:solidFill>
                <a:latin typeface="Lucida Calligraphy" pitchFamily="66" charset="0"/>
              </a:rPr>
              <a:t>Psalms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258" y="152400"/>
            <a:ext cx="7772400" cy="3657600"/>
          </a:xfrm>
        </p:spPr>
        <p:txBody>
          <a:bodyPr>
            <a:normAutofit/>
          </a:bodyPr>
          <a:lstStyle/>
          <a:p>
            <a:pPr marL="182880" indent="0" algn="ctr">
              <a:buNone/>
              <a:defRPr/>
            </a:pPr>
            <a:r>
              <a:rPr lang="en-US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Old Testament</a:t>
            </a:r>
            <a:r>
              <a:rPr lang="en-US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 30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</a:t>
            </a: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Which book is in the middle of the bible?</a:t>
            </a:r>
            <a:endParaRPr lang="en-US" b="0" dirty="0" smtClean="0"/>
          </a:p>
        </p:txBody>
      </p:sp>
      <p:sp>
        <p:nvSpPr>
          <p:cNvPr id="512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1800" y="5943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5181600"/>
            <a:ext cx="62484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800" b="1" dirty="0" smtClean="0">
                <a:solidFill>
                  <a:srgbClr val="0070C0"/>
                </a:solidFill>
                <a:latin typeface="Lucida Calligraphy" pitchFamily="66" charset="0"/>
              </a:rPr>
              <a:t>One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848600" cy="34290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Old </a:t>
            </a:r>
            <a:r>
              <a:rPr lang="en-US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Testament 40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</a:t>
            </a: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How many stones did it take for David to kill goliath?</a:t>
            </a:r>
            <a:endParaRPr lang="en-US" b="0" dirty="0" smtClean="0"/>
          </a:p>
        </p:txBody>
      </p:sp>
      <p:sp>
        <p:nvSpPr>
          <p:cNvPr id="532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1800" y="5943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Lucida Calligraphy" pitchFamily="66" charset="0"/>
              </a:rPr>
              <a:t>God kept the lions’ mouths shut.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33528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Old Testament</a:t>
            </a:r>
            <a:r>
              <a:rPr lang="en-US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 50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</a:t>
            </a:r>
            <a:r>
              <a:rPr lang="en-US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Why wasn’t Daniel eaten while in the lions’ den?</a:t>
            </a:r>
            <a:endPara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91758" y="5000961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95600" y="6096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28674" grpId="0" build="p" autoUpdateAnimBg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057400"/>
            <a:ext cx="6400800" cy="21336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4800" dirty="0" smtClean="0"/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0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Shall Not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2667000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Final Jeopardy</a:t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133600" y="5105400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Record how much you want to wager.  Remember, if wrong that amount will be deducted from your score.  </a:t>
            </a:r>
          </a:p>
          <a:p>
            <a:pPr algn="ctr"/>
            <a:r>
              <a:rPr lang="en-US" dirty="0"/>
              <a:t> When ready the </a:t>
            </a:r>
            <a:r>
              <a:rPr lang="en-US" dirty="0">
                <a:hlinkClick r:id="rId3" action="ppaction://hlinksldjump"/>
              </a:rPr>
              <a:t>question is..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800600"/>
            <a:ext cx="640080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6000" dirty="0" smtClean="0">
                <a:solidFill>
                  <a:srgbClr val="0070C0"/>
                </a:solidFill>
                <a:latin typeface="Lucida Calligraphy" pitchFamily="66" charset="0"/>
              </a:rPr>
              <a:t>Parish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41148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Final Jeopardy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According to John 3:16, those who believe shall not?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75755" y="545145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  to end.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5791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Bar dir="vert"/>
        <p:sndAc>
          <p:stSnd>
            <p:snd r:embed="rId2" name="thinktheme.wav"/>
          </p:stSnd>
        </p:sndAc>
      </p:transition>
    </mc:Choice>
    <mc:Fallback xmlns="">
      <p:transition spd="slow">
        <p:randomBar dir="vert"/>
        <p:sndAc>
          <p:stSnd>
            <p:snd r:embed="rId3" name="thinkthem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  <p:bldP spid="2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" y="0"/>
            <a:ext cx="9133776" cy="6858000"/>
          </a:xfrm>
          <a:prstGeom prst="rect">
            <a:avLst/>
          </a:prstGeom>
        </p:spPr>
      </p:pic>
      <p:grpSp>
        <p:nvGrpSpPr>
          <p:cNvPr id="59395" name="Group 6"/>
          <p:cNvGrpSpPr>
            <a:grpSpLocks/>
          </p:cNvGrpSpPr>
          <p:nvPr/>
        </p:nvGrpSpPr>
        <p:grpSpPr bwMode="auto">
          <a:xfrm>
            <a:off x="685800" y="4724400"/>
            <a:ext cx="5715000" cy="457200"/>
            <a:chOff x="144" y="3312"/>
            <a:chExt cx="3264" cy="772"/>
          </a:xfrm>
        </p:grpSpPr>
        <p:sp>
          <p:nvSpPr>
            <p:cNvPr id="5939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44" y="3312"/>
              <a:ext cx="3264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endParaRPr>
            </a:p>
          </p:txBody>
        </p:sp>
        <p:sp>
          <p:nvSpPr>
            <p:cNvPr id="59399" name="Text Box 5"/>
            <p:cNvSpPr txBox="1">
              <a:spLocks noChangeArrowheads="1"/>
            </p:cNvSpPr>
            <p:nvPr/>
          </p:nvSpPr>
          <p:spPr bwMode="auto">
            <a:xfrm>
              <a:off x="528" y="3913"/>
              <a:ext cx="245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>
                <a:solidFill>
                  <a:srgbClr val="C0C0C0"/>
                </a:solidFill>
                <a:latin typeface="Arial" charset="0"/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5080329"/>
            <a:ext cx="48768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Thank you for playing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Algerian" pitchFamily="82" charset="0"/>
              </a:rPr>
              <a:t>  The Bible</a:t>
            </a:r>
            <a:endParaRPr lang="en-U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95600" y="457200"/>
            <a:ext cx="381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Lucida Calligraphy" pitchFamily="66" charset="0"/>
              </a:rPr>
              <a:t>By Charles </a:t>
            </a:r>
            <a:r>
              <a:rPr lang="en-US" sz="3600" dirty="0">
                <a:solidFill>
                  <a:schemeClr val="bg1"/>
                </a:solidFill>
                <a:latin typeface="Lucida Calligraphy" pitchFamily="66" charset="0"/>
              </a:rPr>
              <a:t>Stambaugh</a:t>
            </a:r>
          </a:p>
        </p:txBody>
      </p:sp>
    </p:spTree>
  </p:cSld>
  <p:clrMapOvr>
    <a:masterClrMapping/>
  </p:clrMapOvr>
  <p:transition spd="slow" advTm="4000">
    <p:cut/>
    <p:sndAc>
      <p:stSnd>
        <p:snd r:embed="rId2" name="thinkthem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5029200"/>
            <a:ext cx="6553200" cy="914400"/>
          </a:xfrm>
        </p:spPr>
        <p:txBody>
          <a:bodyPr>
            <a:normAutofit/>
          </a:bodyPr>
          <a:lstStyle/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en-US" sz="4800" b="1" dirty="0" smtClean="0">
                <a:solidFill>
                  <a:srgbClr val="0070C0"/>
                </a:solidFill>
                <a:latin typeface="Lucida Calligraphy" pitchFamily="66" charset="0"/>
              </a:rPr>
              <a:t>56</a:t>
            </a:r>
            <a:endParaRPr lang="en-US" sz="4000" b="1" dirty="0" smtClean="0">
              <a:solidFill>
                <a:srgbClr val="0070C0"/>
              </a:solidFill>
              <a:latin typeface="Lucida Calligraphy" pitchFamily="66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32766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82880" indent="0" algn="ctr">
              <a:buNone/>
              <a:defRPr/>
            </a:pPr>
            <a:r>
              <a:rPr lang="en-US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Numbers </a:t>
            </a:r>
            <a:r>
              <a:rPr lang="en-US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10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0" dirty="0" smtClean="0">
                <a:effectLst/>
                <a:latin typeface="Algerian" pitchFamily="82" charset="0"/>
              </a:rPr>
              <a:t>How many books of the Bible are there?</a:t>
            </a:r>
          </a:p>
        </p:txBody>
      </p:sp>
      <p:sp>
        <p:nvSpPr>
          <p:cNvPr id="61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95600" y="6019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  <p:bldP spid="5123" grpId="2" build="p" autoUpdateAnimBg="0"/>
      <p:bldP spid="5123" grpId="3" build="p" autoUpdateAnimBg="0"/>
      <p:bldP spid="5123" grpId="4" build="p" autoUpdateAnimBg="0"/>
      <p:bldP spid="5123" grpId="5" build="p" autoUpdateAnimBg="0"/>
      <p:bldP spid="5122" grpId="0" build="p" autoUpdateAnimBg="0"/>
      <p:bldP spid="5122" grpId="2" build="p" autoUpdateAnimBg="0"/>
      <p:bldP spid="5122" grpId="3" build="p" autoUpdateAnimBg="0"/>
      <p:bldP spid="5122" grpId="4" build="p" autoUpdateAnimBg="0"/>
      <p:bldP spid="5122" grpId="5" build="p" autoUpdateAnimBg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5181600"/>
            <a:ext cx="4495800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800" dirty="0" smtClean="0">
                <a:solidFill>
                  <a:srgbClr val="0070C0"/>
                </a:solidFill>
                <a:latin typeface="Lucida Calligraphy" pitchFamily="66" charset="0"/>
              </a:rPr>
              <a:t>The Sixth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3657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82880" indent="0" algn="ctr">
              <a:buNone/>
              <a:defRPr/>
            </a:pPr>
            <a:r>
              <a:rPr lang="en-US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Numbers </a:t>
            </a:r>
            <a:r>
              <a:rPr lang="en-US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20</a:t>
            </a:r>
            <a:r>
              <a:rPr lang="en-US" b="0" dirty="0">
                <a:solidFill>
                  <a:srgbClr val="66FFFF"/>
                </a:solidFill>
              </a:rPr>
              <a:t/>
            </a:r>
            <a:br>
              <a:rPr lang="en-US" b="0" dirty="0">
                <a:solidFill>
                  <a:srgbClr val="66FFFF"/>
                </a:solidFill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 </a:t>
            </a:r>
            <a:r>
              <a:rPr lang="en-US" b="0" dirty="0" smtClean="0">
                <a:effectLst/>
                <a:latin typeface="Algerian" pitchFamily="82" charset="0"/>
              </a:rPr>
              <a:t>What day Did God create man?</a:t>
            </a:r>
          </a:p>
        </p:txBody>
      </p:sp>
      <p:sp>
        <p:nvSpPr>
          <p:cNvPr id="81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9400" y="6172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Click here for the answer.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  <p:bldP spid="5122" grpId="0" build="p" autoUpdateAnimBg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1371600"/>
            <a:ext cx="1447800" cy="243840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Custom 2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D8D8D8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2922</TotalTime>
  <Words>475</Words>
  <Application>Microsoft Office PowerPoint</Application>
  <PresentationFormat>On-screen Show (4:3)</PresentationFormat>
  <Paragraphs>163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Slipstream</vt:lpstr>
      <vt:lpstr>PowerPoint Presentation</vt:lpstr>
      <vt:lpstr>PowerPoint Presentation</vt:lpstr>
      <vt:lpstr>PowerPoint Presentation</vt:lpstr>
      <vt:lpstr>PowerPoint Presentation</vt:lpstr>
      <vt:lpstr>    </vt:lpstr>
      <vt:lpstr>Numbers 10   How many books of the Bible are there?</vt:lpstr>
      <vt:lpstr>    </vt:lpstr>
      <vt:lpstr>Numbers 20   What day Did God create man?</vt:lpstr>
      <vt:lpstr>    </vt:lpstr>
      <vt:lpstr>Numbers 30   How many sons did Jacob have?</vt:lpstr>
      <vt:lpstr>    </vt:lpstr>
      <vt:lpstr>Numbers 40 .   How old was the oldest man recorded in the Bible?  (with in 10 years)</vt:lpstr>
      <vt:lpstr>    </vt:lpstr>
      <vt:lpstr>Numbers 50   How many books of the Bible start with a number? </vt:lpstr>
      <vt:lpstr>    </vt:lpstr>
      <vt:lpstr>Jesus 10  Who did Peter say that Jesus was?</vt:lpstr>
      <vt:lpstr>    </vt:lpstr>
      <vt:lpstr>Jesus 20  What did Jesus tell nicodemus that he must do? </vt:lpstr>
      <vt:lpstr>    </vt:lpstr>
      <vt:lpstr>Jesus 30  who did jesus raise from the dead in Bethany?  </vt:lpstr>
      <vt:lpstr>    </vt:lpstr>
      <vt:lpstr>Jesus 40  Who is the comforter that Jesus spoke of?</vt:lpstr>
      <vt:lpstr>    </vt:lpstr>
      <vt:lpstr>Jesus 50  What happened the third day after his crucifixion?</vt:lpstr>
      <vt:lpstr>    </vt:lpstr>
      <vt:lpstr>Verses 10 . John 14:2  . in my father’s house there are many…..</vt:lpstr>
      <vt:lpstr>    </vt:lpstr>
      <vt:lpstr>Verses 20 . Psalm 23:1  .  The Lord is my ________ I shall not want…</vt:lpstr>
      <vt:lpstr>    </vt:lpstr>
      <vt:lpstr>Verses 30   Believe on the Lord Jesus and you shall be…</vt:lpstr>
      <vt:lpstr>    </vt:lpstr>
      <vt:lpstr>Verses 40 . Psalm 119:11  .  Your word have I hid in my heart so that I might not…</vt:lpstr>
      <vt:lpstr>    </vt:lpstr>
      <vt:lpstr>Verses 50 . Ephesians 2:8,9  .  … it is the gift of God, not of _____ lest any man should boast.</vt:lpstr>
      <vt:lpstr>    </vt:lpstr>
      <vt:lpstr>Who 10  Who was the first woman?</vt:lpstr>
      <vt:lpstr>    </vt:lpstr>
      <vt:lpstr>Who 20  Who said let my people go?</vt:lpstr>
      <vt:lpstr>    </vt:lpstr>
      <vt:lpstr>Who 30  What was Paul’s name before he was converted?</vt:lpstr>
      <vt:lpstr>    </vt:lpstr>
      <vt:lpstr>Who 40  Who betrayed Jesus?</vt:lpstr>
      <vt:lpstr>    </vt:lpstr>
      <vt:lpstr>Who 50  Which disciple of Jesus was a tax collector and wrote a book?</vt:lpstr>
      <vt:lpstr>    </vt:lpstr>
      <vt:lpstr>Old Testament 10 .  What did the ark of the covenant house and we still read today?</vt:lpstr>
      <vt:lpstr>    </vt:lpstr>
      <vt:lpstr>Old Testament 20 .  What did god give as a sign that he will not again destroy the world with water?</vt:lpstr>
      <vt:lpstr>    </vt:lpstr>
      <vt:lpstr>Old Testament 30   Which book is in the middle of the bible?</vt:lpstr>
      <vt:lpstr>    </vt:lpstr>
      <vt:lpstr>Old Testament 40   How many stones did it take for David to kill goliath?</vt:lpstr>
      <vt:lpstr>    </vt:lpstr>
      <vt:lpstr>Old Testament 50   Why wasn’t Daniel eaten while in the lions’ den?</vt:lpstr>
      <vt:lpstr>    </vt:lpstr>
      <vt:lpstr> Final Jeopardy  </vt:lpstr>
      <vt:lpstr>Final Jeopardy   According to John 3:16, those who believe shall not? </vt:lpstr>
      <vt:lpstr>PowerPoint Presentation</vt:lpstr>
    </vt:vector>
  </TitlesOfParts>
  <Company>Total Training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Bible Jeopardy 1</dc:title>
  <dc:creator>nhbdevotions@gmail.com</dc:creator>
  <cp:lastModifiedBy>Charlie Stambaugh</cp:lastModifiedBy>
  <cp:revision>313</cp:revision>
  <cp:lastPrinted>1999-10-03T15:48:17Z</cp:lastPrinted>
  <dcterms:created xsi:type="dcterms:W3CDTF">1999-02-19T05:46:17Z</dcterms:created>
  <dcterms:modified xsi:type="dcterms:W3CDTF">2016-12-27T19:07:41Z</dcterms:modified>
</cp:coreProperties>
</file>